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3" r:id="rId5"/>
    <p:sldId id="260" r:id="rId6"/>
    <p:sldId id="265" r:id="rId7"/>
    <p:sldId id="261" r:id="rId8"/>
    <p:sldId id="262" r:id="rId9"/>
    <p:sldId id="268" r:id="rId10"/>
    <p:sldId id="295" r:id="rId11"/>
    <p:sldId id="289" r:id="rId12"/>
    <p:sldId id="270" r:id="rId13"/>
    <p:sldId id="273" r:id="rId14"/>
    <p:sldId id="293" r:id="rId15"/>
    <p:sldId id="294" r:id="rId16"/>
    <p:sldId id="275" r:id="rId17"/>
    <p:sldId id="290" r:id="rId18"/>
    <p:sldId id="279" r:id="rId19"/>
    <p:sldId id="291" r:id="rId20"/>
    <p:sldId id="292" r:id="rId21"/>
    <p:sldId id="296" r:id="rId22"/>
    <p:sldId id="297" r:id="rId23"/>
    <p:sldId id="298" r:id="rId24"/>
    <p:sldId id="299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12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0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9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43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SCOTT CONSULTING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C1E7B6-9707-4C43-A5BA-1EF6FAA448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1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9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8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4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84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60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87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87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5AA3-BF66-4F75-9DF1-1CC8F414F52F}" type="datetimeFigureOut">
              <a:rPr lang="en-GB" smtClean="0"/>
              <a:t>28/02/2013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717E-E16E-4DE8-860C-46686A652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88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Designing meaningful career paths – to take account of changes in the structures of law firms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869160"/>
            <a:ext cx="6944816" cy="769640"/>
          </a:xfrm>
        </p:spPr>
        <p:txBody>
          <a:bodyPr/>
          <a:lstStyle/>
          <a:p>
            <a:pPr algn="l"/>
            <a:r>
              <a:rPr lang="en-GB" sz="2000" dirty="0" smtClean="0">
                <a:solidFill>
                  <a:schemeClr val="tx2"/>
                </a:solidFill>
              </a:rPr>
              <a:t>www.peterscottconsult.co.uk</a:t>
            </a:r>
            <a:endParaRPr lang="en-GB" sz="2000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5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512" y="6248400"/>
            <a:ext cx="5840288" cy="6096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</a:t>
            </a:r>
            <a:r>
              <a:rPr lang="en-GB" sz="1800" dirty="0" smtClean="0">
                <a:solidFill>
                  <a:schemeClr val="tx2"/>
                </a:solidFill>
              </a:rPr>
              <a:t>CONSULTING</a:t>
            </a:r>
            <a:endParaRPr lang="en-GB" sz="1800" dirty="0"/>
          </a:p>
        </p:txBody>
      </p:sp>
      <p:pic>
        <p:nvPicPr>
          <p:cNvPr id="205826" name="Picture 2" descr="j02004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623" y="2348880"/>
            <a:ext cx="5833674" cy="389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What not to do….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755650" y="1663700"/>
            <a:ext cx="801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2800" dirty="0">
                <a:latin typeface="Calibri" pitchFamily="34" charset="0"/>
              </a:rPr>
              <a:t>“Don’t put your head in the sand”</a:t>
            </a:r>
          </a:p>
        </p:txBody>
      </p:sp>
    </p:spTree>
    <p:extLst>
      <p:ext uri="{BB962C8B-B14F-4D97-AF65-F5344CB8AC3E}">
        <p14:creationId xmlns:p14="http://schemas.microsoft.com/office/powerpoint/2010/main" val="29135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5912296" cy="501650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Aim of succession planning?</a:t>
            </a:r>
            <a:endParaRPr lang="en-US" sz="2800" b="1" dirty="0"/>
          </a:p>
        </p:txBody>
      </p:sp>
      <p:sp>
        <p:nvSpPr>
          <p:cNvPr id="212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/>
              <a:t>To ensure the current and future well 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being of </a:t>
            </a:r>
            <a:r>
              <a:rPr lang="en-GB" sz="2400" dirty="0" smtClean="0"/>
              <a:t>a firm </a:t>
            </a:r>
            <a:r>
              <a:rPr lang="en-GB" sz="2400" dirty="0"/>
              <a:t>by reconciling the 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interests </a:t>
            </a:r>
            <a:r>
              <a:rPr lang="en-GB" sz="2400" dirty="0" smtClean="0"/>
              <a:t>of -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Older </a:t>
            </a:r>
            <a:r>
              <a:rPr lang="en-GB" sz="2400" dirty="0" smtClean="0"/>
              <a:t>partners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/>
              <a:t>Managing </a:t>
            </a:r>
            <a:r>
              <a:rPr lang="en-GB" sz="2400" dirty="0" smtClean="0"/>
              <a:t>partners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Younger partners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Clients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7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5840288" cy="501650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What should a plan aim to do? </a:t>
            </a:r>
            <a:endParaRPr lang="en-US" sz="2800" b="1" dirty="0"/>
          </a:p>
        </p:txBody>
      </p:sp>
      <p:sp>
        <p:nvSpPr>
          <p:cNvPr id="211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dirty="0"/>
          </a:p>
          <a:p>
            <a:pPr>
              <a:buFont typeface="Wingdings" pitchFamily="2" charset="2"/>
              <a:buNone/>
            </a:pPr>
            <a:r>
              <a:rPr lang="en-GB" sz="2400" dirty="0"/>
              <a:t>To make optimum use of all productive 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resources </a:t>
            </a:r>
            <a:r>
              <a:rPr lang="en-GB" sz="2400" dirty="0" smtClean="0"/>
              <a:t>within a firm – because lack of people resource is a 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/>
              <a:t>problem for smaller firms</a:t>
            </a:r>
            <a:endParaRPr lang="en-GB" sz="2400" dirty="0"/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None/>
            </a:pPr>
            <a:r>
              <a:rPr lang="en-GB" sz="2400" dirty="0"/>
              <a:t>Firms need to </a:t>
            </a:r>
            <a:r>
              <a:rPr lang="en-GB" sz="2400" b="1" dirty="0"/>
              <a:t>creatively</a:t>
            </a:r>
            <a:r>
              <a:rPr lang="en-GB" sz="2400" dirty="0"/>
              <a:t> think how best </a:t>
            </a:r>
          </a:p>
          <a:p>
            <a:pPr>
              <a:buNone/>
            </a:pPr>
            <a:r>
              <a:rPr lang="en-GB" sz="2400" dirty="0"/>
              <a:t>to use what they </a:t>
            </a:r>
            <a:r>
              <a:rPr lang="en-GB" sz="2400" dirty="0" smtClean="0"/>
              <a:t>have – </a:t>
            </a:r>
            <a:r>
              <a:rPr lang="en-GB" sz="2400" dirty="0" smtClean="0"/>
              <a:t>examples?</a:t>
            </a:r>
          </a:p>
          <a:p>
            <a:pPr>
              <a:buFontTx/>
              <a:buChar char="-"/>
            </a:pPr>
            <a:r>
              <a:rPr lang="en-GB" sz="2400" dirty="0" smtClean="0"/>
              <a:t>Risk and compliance roles?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-    Others?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2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385018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Older partners</a:t>
            </a:r>
            <a:endParaRPr lang="en-US" sz="2800" b="1" dirty="0"/>
          </a:p>
        </p:txBody>
      </p:sp>
      <p:sp>
        <p:nvSpPr>
          <p:cNvPr id="214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 dirty="0"/>
              <a:t>As part of a plan towards </a:t>
            </a:r>
            <a:r>
              <a:rPr lang="en-GB" sz="2400" dirty="0" smtClean="0"/>
              <a:t>retirement -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Make </a:t>
            </a:r>
            <a:r>
              <a:rPr lang="en-GB" sz="2400" dirty="0"/>
              <a:t>them feel </a:t>
            </a:r>
            <a:r>
              <a:rPr lang="en-GB" sz="2400" b="1" dirty="0"/>
              <a:t>valued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/>
              <a:t>harness their skills and experience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/>
              <a:t>Match contribution to reward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/>
              <a:t>Agree financial arrangements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5840288" cy="385018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/>
              <a:t>Managing</a:t>
            </a:r>
            <a:r>
              <a:rPr lang="en-GB" b="1" dirty="0"/>
              <a:t> </a:t>
            </a:r>
            <a:r>
              <a:rPr lang="en-GB" sz="2800" b="1" dirty="0"/>
              <a:t>Partners</a:t>
            </a:r>
            <a:endParaRPr lang="en-US" sz="2800" b="1" dirty="0"/>
          </a:p>
        </p:txBody>
      </p:sp>
      <p:sp>
        <p:nvSpPr>
          <p:cNvPr id="222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/>
              <a:t>Need for career paths / </a:t>
            </a:r>
            <a:r>
              <a:rPr lang="en-GB" sz="2400" dirty="0" smtClean="0"/>
              <a:t>parachutes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Return to fee earning</a:t>
            </a:r>
            <a:r>
              <a:rPr lang="en-GB" sz="2400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Change of career? </a:t>
            </a: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Is there now a market within the law for managing partners?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48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5840288" cy="501650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Clients </a:t>
            </a:r>
            <a:endParaRPr lang="en-US" sz="2800" b="1" dirty="0"/>
          </a:p>
        </p:txBody>
      </p:sp>
      <p:sp>
        <p:nvSpPr>
          <p:cNvPr id="223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dirty="0"/>
          </a:p>
          <a:p>
            <a:pPr>
              <a:buFont typeface="Wingdings" pitchFamily="2" charset="2"/>
              <a:buNone/>
            </a:pPr>
            <a:r>
              <a:rPr lang="en-GB" sz="2800" dirty="0"/>
              <a:t>Firms forget clients at their </a:t>
            </a:r>
            <a:r>
              <a:rPr lang="en-GB" sz="2800" dirty="0" smtClean="0"/>
              <a:t>peril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16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5840288" cy="501650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Preparing for </a:t>
            </a:r>
            <a:r>
              <a:rPr lang="en-GB" sz="2800" b="1" dirty="0" smtClean="0"/>
              <a:t>tomorrow – younger partners - does </a:t>
            </a:r>
            <a:r>
              <a:rPr lang="en-GB" sz="2800" b="1" dirty="0"/>
              <a:t>the firm have a future?</a:t>
            </a:r>
            <a:endParaRPr lang="en-US" sz="2800" b="1" dirty="0"/>
          </a:p>
        </p:txBody>
      </p:sp>
      <p:sp>
        <p:nvSpPr>
          <p:cNvPr id="216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What </a:t>
            </a:r>
            <a:r>
              <a:rPr lang="en-GB" sz="2400" dirty="0"/>
              <a:t>to put in the place of retiring </a:t>
            </a:r>
            <a:r>
              <a:rPr lang="en-GB" sz="2400" dirty="0" smtClean="0"/>
              <a:t>partners?</a:t>
            </a:r>
          </a:p>
          <a:p>
            <a:pPr>
              <a:buFont typeface="Wingdings" pitchFamily="2" charset="2"/>
              <a:buNone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Focusing on younger partners highlights future </a:t>
            </a:r>
            <a:r>
              <a:rPr lang="en-GB" sz="2400" dirty="0" smtClean="0"/>
              <a:t>issues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Does the firm have the ‘people resources’ to achieve its future objectives / survive?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71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5840288" cy="385018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Differentiate succession planning from partner culling</a:t>
            </a:r>
            <a:endParaRPr lang="en-US" sz="2800" b="1" dirty="0"/>
          </a:p>
        </p:txBody>
      </p:sp>
      <p:sp>
        <p:nvSpPr>
          <p:cNvPr id="224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 dirty="0" smtClean="0"/>
              <a:t>Compare –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Partners who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- still have hunger and energy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- and are fully </a:t>
            </a:r>
            <a:r>
              <a:rPr lang="en-GB" sz="2400" dirty="0" smtClean="0"/>
              <a:t>contributing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Partners who have taken their foot off the accelerator  </a:t>
            </a:r>
          </a:p>
          <a:p>
            <a:endParaRPr lang="en-GB" dirty="0"/>
          </a:p>
          <a:p>
            <a:endParaRPr lang="en-GB" dirty="0"/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Exit / de-equitisation strategies for partners </a:t>
            </a:r>
            <a:endParaRPr lang="en-US" sz="2800" b="1" dirty="0"/>
          </a:p>
        </p:txBody>
      </p:sp>
      <p:sp>
        <p:nvSpPr>
          <p:cNvPr id="220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Performance related culling </a:t>
            </a:r>
          </a:p>
          <a:p>
            <a:pPr marL="0" indent="0">
              <a:buNone/>
            </a:pPr>
            <a:r>
              <a:rPr lang="en-GB" sz="2400" i="1" dirty="0" smtClean="0"/>
              <a:t>‘Tell us why you should continue to be a partner in this firm’ </a:t>
            </a:r>
          </a:p>
          <a:p>
            <a:pPr>
              <a:buFont typeface="Wingdings" pitchFamily="2" charset="2"/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Age </a:t>
            </a:r>
            <a:r>
              <a:rPr lang="en-GB" sz="2400" dirty="0"/>
              <a:t>related </a:t>
            </a:r>
            <a:r>
              <a:rPr lang="en-GB" sz="2400" dirty="0" smtClean="0"/>
              <a:t>culling</a:t>
            </a:r>
            <a:endParaRPr lang="en-GB" sz="2400" dirty="0"/>
          </a:p>
          <a:p>
            <a:pPr>
              <a:buFont typeface="Wingdings" pitchFamily="2" charset="2"/>
              <a:buNone/>
            </a:pPr>
            <a:r>
              <a:rPr lang="en-GB" sz="2400" i="1" dirty="0" smtClean="0"/>
              <a:t>‘</a:t>
            </a:r>
            <a:r>
              <a:rPr lang="en-GB" sz="2400" i="1" dirty="0"/>
              <a:t>Now that you are 50, tell </a:t>
            </a:r>
            <a:r>
              <a:rPr lang="en-GB" sz="2400" i="1" dirty="0" smtClean="0"/>
              <a:t>us </a:t>
            </a:r>
            <a:r>
              <a:rPr lang="en-GB" sz="2400" i="1" dirty="0"/>
              <a:t>why you consider you should </a:t>
            </a:r>
            <a:endParaRPr lang="en-GB" sz="2400" i="1" dirty="0" smtClean="0"/>
          </a:p>
          <a:p>
            <a:pPr>
              <a:buFont typeface="Wingdings" pitchFamily="2" charset="2"/>
              <a:buNone/>
            </a:pPr>
            <a:r>
              <a:rPr lang="en-GB" sz="2400" i="1" dirty="0" smtClean="0"/>
              <a:t>continue </a:t>
            </a:r>
            <a:r>
              <a:rPr lang="en-GB" sz="2400" i="1" dirty="0"/>
              <a:t>to enjoy a full profit share’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0148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Exit / de- equitisation strategies – the impact of reward structures on a firm’s options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The potential restrictions imposed by lockstep 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potential flexibility created by performance – based reward  structures</a:t>
            </a:r>
          </a:p>
          <a:p>
            <a:pPr marL="0" indent="0">
              <a:buNone/>
            </a:pPr>
            <a:r>
              <a:rPr lang="en-GB" sz="2400" dirty="0" smtClean="0"/>
              <a:t>NB – using reward structures is not a substitute for dealing with partner under-performance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79513" y="3244334"/>
            <a:ext cx="57391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Designing meaningful career paths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844824"/>
            <a:ext cx="3888432" cy="41764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000" dirty="0" smtClean="0"/>
              <a:t>Career paths for associates when fewer partnership options available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Succession planning – alternative career options?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Exit strategies 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Does the ABS open up opportunities</a:t>
            </a:r>
            <a:r>
              <a:rPr lang="en-GB" sz="2000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/>
          </a:p>
        </p:txBody>
      </p:sp>
      <p:pic>
        <p:nvPicPr>
          <p:cNvPr id="1026" name="Picture 2" descr="C:\Users\Peter\AppData\Local\Microsoft\Windows\Temporary Internet Files\Content.IE5\EO7K5S33\MP90044869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44824"/>
            <a:ext cx="3246095" cy="32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80528" y="4221089"/>
            <a:ext cx="64087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   </a:t>
            </a:r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4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Particular techniques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Out – placement?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External counselling</a:t>
            </a:r>
            <a:r>
              <a:rPr lang="en-GB" sz="2400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Help them to set up in practice?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251521" y="3244334"/>
            <a:ext cx="56671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3074" name="Picture 2" descr="C:\Users\Peter\AppData\Local\Microsoft\Windows\Temporary Internet Files\Content.IE5\DYJX3PIH\MC9003893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1844823"/>
            <a:ext cx="3437900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1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Alternative Business Structures – opportunities </a:t>
            </a:r>
            <a:r>
              <a:rPr lang="en-GB" sz="2800" b="1" dirty="0" smtClean="0"/>
              <a:t>to create </a:t>
            </a:r>
            <a:r>
              <a:rPr lang="en-GB" sz="2800" b="1" dirty="0" smtClean="0"/>
              <a:t>entrepreneurial </a:t>
            </a:r>
            <a:r>
              <a:rPr lang="en-GB" sz="2800" b="1" dirty="0" smtClean="0"/>
              <a:t>roles for partners?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Do you need an ABS for a partner to be entrepreneurial (or more entrepreneurial)?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 need to differentiate between types of ABS for this purpose – </a:t>
            </a:r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ABS with an external investor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MDP owned by different professionals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traditional law firm which takes in non – lawyers into management positions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79512" y="3244334"/>
            <a:ext cx="57391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098" name="Picture 2" descr="C:\Users\Peter\AppData\Local\Microsoft\Windows\Temporary Internet Files\Content.IE5\EFFMDEOM\MP90042260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060848"/>
            <a:ext cx="4019383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4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One view is …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There are many very entrepreneurial and successful partners in existing traditional law firms  - why do you need an ABS?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Many law firms are already run along corporate lines, and with a limited number of owners and high leverage, providing opportunities for the entrepreneur lawyer to flourish.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And, for the right type of firm which is appropriately structured, there are opportunities for the entrepreneurial partners to build and realise capital.     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79513" y="3244334"/>
            <a:ext cx="57391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Another view is that …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Access to external capital and resources in an ABS owned (or partly owned ) by an external investor can provide the ambitious entrepreneurial partner with far greater horizons  and opportunities , including building capital.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MDP may open up interesting avenues for successful future professional practice which do not exist at the moment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79512" y="3244334"/>
            <a:ext cx="2693301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9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There are also other views … 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Private equity looks to management to grow value in its investment – what are their views about lawyer managers?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In MDPs – will the accountants expect to run the business? 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Only time will tell whether the ABS will create the competitive changes in the legal profession envisaged by Clementi and provide greater opportunities for entrepreneurial partners.  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79513" y="3244334"/>
            <a:ext cx="57391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Questions?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07505" y="3244334"/>
            <a:ext cx="58111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Developing career paths for associates when fewer partnership options are available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91263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High performance by people is key to gaining competitive advantage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 High performance requirements , tough economic times and smaller ‘ownership pools’ mean more demanding ‘gateways’ to partnership  - the bar is higher.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challenge is how to manage career expectations - and avoiding unnecessary disillusionment 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/>
              <a:t>Has it ever been any different?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-108520" y="3244334"/>
            <a:ext cx="88569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GB" sz="2800" b="1" dirty="0" smtClean="0"/>
              <a:t>Do law firms ask their people what they want from their careers?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Firm – wide surveys to uncover reasons for staff losses or disillusionment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360 degree feedback as part of a development and assessment process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For longer term succession planning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Exit interviews 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7505" y="3244334"/>
            <a:ext cx="57846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endParaRPr lang="en-GB" dirty="0" smtClean="0"/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Investment in your people to realise their financial value to your business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For high achievers who want partnership  - transparent and fair selection processes so people know what they need to do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Tailored programmes which support their development and groom them for success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Intensive fast track coaching programmes for those identified as having greater drive and potential 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Job sculpting – to help mould roles to match the people available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251521" y="3244334"/>
            <a:ext cx="56671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9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Investment in your people?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Who has a ‘partner development programme’ designed – 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To bring people through to partnership?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Which continues throughout partnership?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79513" y="3244334"/>
            <a:ext cx="57391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Retaining talent where partnership is not available?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600" dirty="0" smtClean="0"/>
              <a:t>Not everyone wishes or is suited to becoming a partner</a:t>
            </a:r>
            <a:endParaRPr lang="en-GB" sz="2600" dirty="0"/>
          </a:p>
          <a:p>
            <a:pPr>
              <a:buFont typeface="Wingdings" pitchFamily="2" charset="2"/>
              <a:buChar char="q"/>
            </a:pPr>
            <a:r>
              <a:rPr lang="en-GB" sz="2600" dirty="0" smtClean="0"/>
              <a:t>External ownership  is likely to increase at the expense of partner numbers </a:t>
            </a:r>
          </a:p>
          <a:p>
            <a:pPr>
              <a:buFont typeface="Wingdings" pitchFamily="2" charset="2"/>
              <a:buChar char="q"/>
            </a:pPr>
            <a:r>
              <a:rPr lang="en-GB" sz="2600" dirty="0" smtClean="0"/>
              <a:t>How can law firms </a:t>
            </a:r>
            <a:r>
              <a:rPr lang="en-GB" sz="2600" dirty="0"/>
              <a:t>motivate such people and persuade </a:t>
            </a:r>
            <a:r>
              <a:rPr lang="en-GB" sz="2600" dirty="0" smtClean="0"/>
              <a:t>them that there is still a very worthwhile career in the firm?</a:t>
            </a:r>
          </a:p>
          <a:p>
            <a:pPr>
              <a:buFont typeface="Wingdings" pitchFamily="2" charset="2"/>
              <a:buChar char="q"/>
            </a:pPr>
            <a:r>
              <a:rPr lang="en-GB" sz="2600" dirty="0" smtClean="0"/>
              <a:t>The </a:t>
            </a:r>
            <a:r>
              <a:rPr lang="en-GB" sz="2600" dirty="0"/>
              <a:t>experience of the large surveyors and accountants</a:t>
            </a:r>
            <a:r>
              <a:rPr lang="en-GB" sz="2600" dirty="0" smtClean="0"/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GB" sz="2600" dirty="0"/>
              <a:t>No easy answers </a:t>
            </a:r>
          </a:p>
          <a:p>
            <a:pPr>
              <a:buFont typeface="Wingdings" pitchFamily="2" charset="2"/>
              <a:buChar char="q"/>
            </a:pPr>
            <a:endParaRPr lang="en-GB" sz="2600" dirty="0"/>
          </a:p>
          <a:p>
            <a:pPr>
              <a:buFont typeface="Wingdings" pitchFamily="2" charset="2"/>
              <a:buChar char="q"/>
            </a:pPr>
            <a:endParaRPr lang="en-GB" sz="2600" dirty="0" smtClean="0"/>
          </a:p>
          <a:p>
            <a:pPr>
              <a:buFont typeface="Wingdings" pitchFamily="2" charset="2"/>
              <a:buChar char="q"/>
            </a:pPr>
            <a:endParaRPr lang="en-GB" sz="2600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3" y="3244334"/>
            <a:ext cx="57391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5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Managing career expectations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sz="2600" dirty="0" smtClean="0"/>
              <a:t>Is partnership still the ‘holy grail’?</a:t>
            </a:r>
          </a:p>
          <a:p>
            <a:pPr marL="0" indent="0">
              <a:buNone/>
            </a:pPr>
            <a:r>
              <a:rPr lang="en-GB" sz="26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sz="2600" dirty="0" smtClean="0"/>
              <a:t>No stigma to not being a partner</a:t>
            </a:r>
          </a:p>
          <a:p>
            <a:pPr>
              <a:buFont typeface="Wingdings" pitchFamily="2" charset="2"/>
              <a:buChar char="q"/>
            </a:pPr>
            <a:endParaRPr lang="en-GB" sz="2600" dirty="0"/>
          </a:p>
          <a:p>
            <a:pPr>
              <a:buFont typeface="Wingdings" pitchFamily="2" charset="2"/>
              <a:buChar char="q"/>
            </a:pPr>
            <a:r>
              <a:rPr lang="en-GB" sz="2600" dirty="0" smtClean="0"/>
              <a:t>How to make your firm the place where people want to work?</a:t>
            </a:r>
          </a:p>
          <a:p>
            <a:pPr>
              <a:buFont typeface="Wingdings" pitchFamily="2" charset="2"/>
              <a:buChar char="q"/>
            </a:pPr>
            <a:endParaRPr lang="en-GB" sz="2600" dirty="0"/>
          </a:p>
          <a:p>
            <a:pPr>
              <a:buFont typeface="Wingdings" pitchFamily="2" charset="2"/>
              <a:buChar char="q"/>
            </a:pPr>
            <a:r>
              <a:rPr lang="en-GB" sz="2600" dirty="0" smtClean="0"/>
              <a:t>Ask them</a:t>
            </a:r>
          </a:p>
          <a:p>
            <a:pPr>
              <a:buFont typeface="Wingdings" pitchFamily="2" charset="2"/>
              <a:buChar char="q"/>
            </a:pPr>
            <a:endParaRPr lang="en-GB" sz="2600" dirty="0"/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 descr="C:\Users\Peter\AppData\Local\Microsoft\Windows\Temporary Internet Files\Content.IE5\DYJX3PIH\MP9004484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3"/>
            <a:ext cx="391666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1" y="3244334"/>
            <a:ext cx="56671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PETER </a:t>
            </a:r>
            <a:r>
              <a:rPr lang="en-GB" dirty="0">
                <a:solidFill>
                  <a:schemeClr val="tx2"/>
                </a:solidFill>
              </a:rPr>
              <a:t>SCOTT CONSULTING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9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328"/>
            <a:ext cx="6019800" cy="340147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</a:t>
            </a:r>
            <a:r>
              <a:rPr lang="en-GB" sz="1800" dirty="0" smtClean="0">
                <a:solidFill>
                  <a:schemeClr val="tx2"/>
                </a:solidFill>
              </a:rPr>
              <a:t>CONSULTING</a:t>
            </a:r>
            <a:endParaRPr lang="en-GB" sz="1800" dirty="0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Succession planning - </a:t>
            </a:r>
            <a:r>
              <a:rPr lang="en-GB" sz="2800" b="1" dirty="0"/>
              <a:t>for not being a partner anymore</a:t>
            </a:r>
            <a:endParaRPr lang="en-US" sz="2800" b="1" dirty="0"/>
          </a:p>
        </p:txBody>
      </p:sp>
      <p:sp>
        <p:nvSpPr>
          <p:cNvPr id="209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Planning is the key – for both the firm and partners </a:t>
            </a:r>
          </a:p>
          <a:p>
            <a:endParaRPr lang="en-GB" sz="2400" dirty="0"/>
          </a:p>
          <a:p>
            <a:r>
              <a:rPr lang="en-GB" sz="2400" dirty="0" smtClean="0"/>
              <a:t>Economic </a:t>
            </a:r>
            <a:r>
              <a:rPr lang="en-GB" sz="2400" dirty="0"/>
              <a:t>pressures to reduce equity</a:t>
            </a:r>
          </a:p>
          <a:p>
            <a:r>
              <a:rPr lang="en-GB" sz="2400" dirty="0"/>
              <a:t>Mandatory retirement ages falling</a:t>
            </a:r>
          </a:p>
          <a:p>
            <a:r>
              <a:rPr lang="en-GB" sz="2400" dirty="0"/>
              <a:t>Lack of career </a:t>
            </a:r>
            <a:r>
              <a:rPr lang="en-GB" sz="2400" dirty="0" smtClean="0"/>
              <a:t>prospects  </a:t>
            </a:r>
            <a:endParaRPr lang="en-GB" sz="2400" dirty="0"/>
          </a:p>
          <a:p>
            <a:r>
              <a:rPr lang="en-GB" sz="2400" dirty="0"/>
              <a:t>Loss of talent </a:t>
            </a:r>
          </a:p>
          <a:p>
            <a:r>
              <a:rPr lang="en-GB" sz="2400" dirty="0" smtClean="0"/>
              <a:t>Repayment of capital issues</a:t>
            </a:r>
            <a:endParaRPr lang="en-GB" sz="2400" dirty="0"/>
          </a:p>
          <a:p>
            <a:r>
              <a:rPr lang="en-GB" sz="2400" dirty="0"/>
              <a:t>Pension issues</a:t>
            </a:r>
            <a:endParaRPr lang="en-US" sz="2400" dirty="0"/>
          </a:p>
        </p:txBody>
      </p:sp>
      <p:pic>
        <p:nvPicPr>
          <p:cNvPr id="6" name="Picture 5" descr="P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" t="4570" r="5475" b="8086"/>
          <a:stretch>
            <a:fillRect/>
          </a:stretch>
        </p:blipFill>
        <p:spPr bwMode="auto">
          <a:xfrm>
            <a:off x="4635500" y="1628800"/>
            <a:ext cx="4299873" cy="38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2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1094</Words>
  <Application>Microsoft Office PowerPoint</Application>
  <PresentationFormat>On-screen Show (4:3)</PresentationFormat>
  <Paragraphs>337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Designing meaningful career paths – to take account of changes in the structures of law firms</vt:lpstr>
      <vt:lpstr>Designing meaningful career paths</vt:lpstr>
      <vt:lpstr>Developing career paths for associates when fewer partnership options are available</vt:lpstr>
      <vt:lpstr>Do law firms ask their people what they want from their careers?</vt:lpstr>
      <vt:lpstr>Investment in your people to realise their financial value to your business </vt:lpstr>
      <vt:lpstr>Investment in your people?</vt:lpstr>
      <vt:lpstr>Retaining talent where partnership is not available?</vt:lpstr>
      <vt:lpstr>Managing career expectations </vt:lpstr>
      <vt:lpstr>Succession planning - for not being a partner anymore</vt:lpstr>
      <vt:lpstr>What not to do….</vt:lpstr>
      <vt:lpstr>Aim of succession planning?</vt:lpstr>
      <vt:lpstr>What should a plan aim to do? </vt:lpstr>
      <vt:lpstr>Older partners</vt:lpstr>
      <vt:lpstr>Managing Partners</vt:lpstr>
      <vt:lpstr>Clients </vt:lpstr>
      <vt:lpstr>Preparing for tomorrow – younger partners - does the firm have a future?</vt:lpstr>
      <vt:lpstr>Differentiate succession planning from partner culling</vt:lpstr>
      <vt:lpstr>Exit / de-equitisation strategies for partners </vt:lpstr>
      <vt:lpstr>Exit / de- equitisation strategies – the impact of reward structures on a firm’s options</vt:lpstr>
      <vt:lpstr>Particular techniques</vt:lpstr>
      <vt:lpstr>Alternative Business Structures – opportunities to create entrepreneurial roles for partners? </vt:lpstr>
      <vt:lpstr>One view is …</vt:lpstr>
      <vt:lpstr>Another view is that …</vt:lpstr>
      <vt:lpstr>There are also other views …  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meaningful career paths – to take account of changes in the structures of law firms</dc:title>
  <dc:creator>Peter</dc:creator>
  <cp:lastModifiedBy>Peter</cp:lastModifiedBy>
  <cp:revision>33</cp:revision>
  <dcterms:created xsi:type="dcterms:W3CDTF">2013-02-27T17:37:29Z</dcterms:created>
  <dcterms:modified xsi:type="dcterms:W3CDTF">2013-02-28T18:17:51Z</dcterms:modified>
</cp:coreProperties>
</file>